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  <p:embeddedFont>
      <p:font typeface="Old Standard TT"/>
      <p:regular r:id="rId34"/>
      <p:bold r:id="rId35"/>
      <p:italic r:id="rId36"/>
    </p:embeddedFont>
    <p:embeddedFont>
      <p:font typeface="Merriweather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595363E-C258-4B80-B4DF-7E96551FF725}">
  <a:tblStyle styleId="{7595363E-C258-4B80-B4DF-7E96551FF7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-bold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4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3.xml"/><Relationship Id="rId32" Type="http://schemas.openxmlformats.org/officeDocument/2006/relationships/font" Target="fonts/Roboto-italic.fntdata"/><Relationship Id="rId13" Type="http://schemas.openxmlformats.org/officeDocument/2006/relationships/slide" Target="slides/slide6.xml"/><Relationship Id="rId35" Type="http://schemas.openxmlformats.org/officeDocument/2006/relationships/font" Target="fonts/OldStandardTT-bold.fntdata"/><Relationship Id="rId12" Type="http://schemas.openxmlformats.org/officeDocument/2006/relationships/slide" Target="slides/slide5.xml"/><Relationship Id="rId34" Type="http://schemas.openxmlformats.org/officeDocument/2006/relationships/font" Target="fonts/OldStandardTT-regular.fntdata"/><Relationship Id="rId15" Type="http://schemas.openxmlformats.org/officeDocument/2006/relationships/slide" Target="slides/slide8.xml"/><Relationship Id="rId37" Type="http://schemas.openxmlformats.org/officeDocument/2006/relationships/font" Target="fonts/Merriweather-regular.fntdata"/><Relationship Id="rId14" Type="http://schemas.openxmlformats.org/officeDocument/2006/relationships/slide" Target="slides/slide7.xml"/><Relationship Id="rId36" Type="http://schemas.openxmlformats.org/officeDocument/2006/relationships/font" Target="fonts/OldStandardTT-italic.fntdata"/><Relationship Id="rId17" Type="http://schemas.openxmlformats.org/officeDocument/2006/relationships/slide" Target="slides/slide10.xml"/><Relationship Id="rId39" Type="http://schemas.openxmlformats.org/officeDocument/2006/relationships/font" Target="fonts/Merriweather-italic.fntdata"/><Relationship Id="rId16" Type="http://schemas.openxmlformats.org/officeDocument/2006/relationships/slide" Target="slides/slide9.xml"/><Relationship Id="rId38" Type="http://schemas.openxmlformats.org/officeDocument/2006/relationships/font" Target="fonts/Merriweather-bold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e642913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1e642913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1e6429138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1e6429138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1e6429138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1e6429138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1e6429138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1e6429138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322fdc3633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322fdc3633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1e6429138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1e6429138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1e6429138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1e6429138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22fdc363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22fdc363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322fdc363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322fdc363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22fdc363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322fdc363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e5eea0232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1e5eea0232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322fdc363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322fdc363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1e6429138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1e6429138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22fdc363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322fdc363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1e5eea0232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1e5eea0232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1e5eea0232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1e5eea0232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22fdc3633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22fdc3633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e5eea0232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1e5eea0232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1e5eea0232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1e5eea0232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1a725d039f_6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1a725d039f_6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e5eea0232_0_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1e5eea0232_0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" name="Google Shape;66;p14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" name="Google Shape;67;p14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Google Shape;71;p15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" name="Google Shape;72;p15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2" name="Google Shape;82;p17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9" name="Google Shape;89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0" name="Google Shape;9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3" name="Google Shape;9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" name="Google Shape;96;p21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" name="Google Shape;97;p21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8" name="Google Shape;98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9" name="Google Shape;99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0" name="Google Shape;10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3" name="Google Shape;10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106" name="Google Shape;106;p23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7" name="Google Shape;10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14.png"/><Relationship Id="rId7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5"/>
          <p:cNvSpPr txBox="1"/>
          <p:nvPr>
            <p:ph idx="1" type="subTitle"/>
          </p:nvPr>
        </p:nvSpPr>
        <p:spPr>
          <a:xfrm>
            <a:off x="90900" y="1589800"/>
            <a:ext cx="85206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sz="1979">
                <a:solidFill>
                  <a:schemeClr val="dk1"/>
                </a:solidFill>
              </a:rPr>
              <a:t>     </a:t>
            </a:r>
            <a:r>
              <a:rPr b="1" lang="en" sz="1979">
                <a:solidFill>
                  <a:schemeClr val="dk1"/>
                </a:solidFill>
              </a:rPr>
              <a:t>A Solution for Closing Communication Distance  for Deaf and Normal</a:t>
            </a:r>
            <a:endParaRPr b="1" sz="1979">
              <a:solidFill>
                <a:schemeClr val="dk1"/>
              </a:solidFill>
            </a:endParaRPr>
          </a:p>
        </p:txBody>
      </p:sp>
      <p:sp>
        <p:nvSpPr>
          <p:cNvPr id="115" name="Google Shape;115;p25"/>
          <p:cNvSpPr txBox="1"/>
          <p:nvPr/>
        </p:nvSpPr>
        <p:spPr>
          <a:xfrm>
            <a:off x="6289100" y="3935550"/>
            <a:ext cx="1893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" name="Google Shape;11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375" y="-34150"/>
            <a:ext cx="2333625" cy="172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4"/>
          <p:cNvSpPr txBox="1"/>
          <p:nvPr/>
        </p:nvSpPr>
        <p:spPr>
          <a:xfrm>
            <a:off x="0" y="0"/>
            <a:ext cx="7629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User Interface of Web Application</a:t>
            </a:r>
            <a:endParaRPr b="1" sz="25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77" name="Google Shape;1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0500" y="720262"/>
            <a:ext cx="2118975" cy="3516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5625" y="749725"/>
            <a:ext cx="2682451" cy="17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6725" y="2545375"/>
            <a:ext cx="2521574" cy="180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4"/>
          <p:cNvSpPr txBox="1"/>
          <p:nvPr/>
        </p:nvSpPr>
        <p:spPr>
          <a:xfrm>
            <a:off x="5815650" y="4389300"/>
            <a:ext cx="17424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(d) Real time Bengali sign language detection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81" name="Google Shape;181;p34"/>
          <p:cNvSpPr txBox="1"/>
          <p:nvPr/>
        </p:nvSpPr>
        <p:spPr>
          <a:xfrm>
            <a:off x="3237100" y="4377425"/>
            <a:ext cx="19131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(c)Bangla Sign Language Production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82" name="Google Shape;182;p34"/>
          <p:cNvSpPr txBox="1"/>
          <p:nvPr/>
        </p:nvSpPr>
        <p:spPr>
          <a:xfrm>
            <a:off x="829250" y="4389300"/>
            <a:ext cx="17424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(b) Character wise ইশারাভাষা Detection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83" name="Google Shape;18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525" y="644275"/>
            <a:ext cx="2229351" cy="365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Research and Gap Analysis</a:t>
            </a:r>
            <a:endParaRPr sz="2400"/>
          </a:p>
        </p:txBody>
      </p:sp>
      <p:sp>
        <p:nvSpPr>
          <p:cNvPr id="189" name="Google Shape;189;p35"/>
          <p:cNvSpPr txBox="1"/>
          <p:nvPr>
            <p:ph idx="1" type="body"/>
          </p:nvPr>
        </p:nvSpPr>
        <p:spPr>
          <a:xfrm>
            <a:off x="4539275" y="245925"/>
            <a:ext cx="4166400" cy="45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Researcher work on Static Images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Some of researcher use hardware solution to solve this issue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Most of them work on Alphabets numbers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/>
          <p:nvPr>
            <p:ph type="title"/>
          </p:nvPr>
        </p:nvSpPr>
        <p:spPr>
          <a:xfrm>
            <a:off x="311725" y="500925"/>
            <a:ext cx="3787500" cy="34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Deep Learning based</a:t>
            </a:r>
            <a:r>
              <a:rPr b="1" lang="en" sz="20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2000">
                <a:latin typeface="Arial"/>
                <a:ea typeface="Arial"/>
                <a:cs typeface="Arial"/>
                <a:sym typeface="Arial"/>
              </a:rPr>
              <a:t>approach for  Real time  Bangla Sign Language Recognition  Using Action  Recognition</a:t>
            </a:r>
            <a:endParaRPr sz="39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Novelity</a:t>
            </a:r>
            <a:r>
              <a:rPr b="1" lang="en" sz="1700"/>
              <a:t>:</a:t>
            </a:r>
            <a:endParaRPr b="1"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/>
              <a:t>We have created 10 classes which reflects the general conversation  </a:t>
            </a:r>
            <a:endParaRPr b="1"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/>
              <a:t>It detect the action and gives output </a:t>
            </a:r>
            <a:endParaRPr b="1"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/>
              <a:t>It does not  just show alphabet . It gives output  of the whole action </a:t>
            </a:r>
            <a:endParaRPr b="1" sz="17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Difference  between others work and us</a:t>
            </a:r>
            <a:endParaRPr/>
          </a:p>
        </p:txBody>
      </p:sp>
      <p:sp>
        <p:nvSpPr>
          <p:cNvPr id="201" name="Google Shape;201;p3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/>
              <a:t>They only focused on  static images  but we have </a:t>
            </a:r>
            <a:r>
              <a:rPr b="1" lang="en"/>
              <a:t>focused on  dynamic images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/>
              <a:t>Others model is don’t give output on real time our give in real time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/>
              <a:t>Other researcher focused on Alphabet we focused on Phrases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Model </a:t>
            </a:r>
            <a:r>
              <a:rPr lang="en" sz="2200"/>
              <a:t>Building</a:t>
            </a:r>
            <a:r>
              <a:rPr lang="en" sz="2200"/>
              <a:t> Strategy</a:t>
            </a:r>
            <a:endParaRPr sz="2200"/>
          </a:p>
        </p:txBody>
      </p:sp>
      <p:sp>
        <p:nvSpPr>
          <p:cNvPr id="207" name="Google Shape;207;p38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6750" y="386900"/>
            <a:ext cx="3977098" cy="344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 txBox="1"/>
          <p:nvPr>
            <p:ph type="title"/>
          </p:nvPr>
        </p:nvSpPr>
        <p:spPr>
          <a:xfrm>
            <a:off x="311725" y="500925"/>
            <a:ext cx="39951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Data Collection Procedure</a:t>
            </a:r>
            <a:endParaRPr sz="2200"/>
          </a:p>
        </p:txBody>
      </p:sp>
      <p:sp>
        <p:nvSpPr>
          <p:cNvPr id="214" name="Google Shape;214;p39"/>
          <p:cNvSpPr txBox="1"/>
          <p:nvPr/>
        </p:nvSpPr>
        <p:spPr>
          <a:xfrm>
            <a:off x="4663375" y="3725150"/>
            <a:ext cx="41664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ld Standard TT"/>
              <a:buAutoNum type="arabicPeriod"/>
            </a:pPr>
            <a:r>
              <a:rPr b="1" lang="en" sz="1800">
                <a:latin typeface="Old Standard TT"/>
                <a:ea typeface="Old Standard TT"/>
                <a:cs typeface="Old Standard TT"/>
                <a:sym typeface="Old Standard TT"/>
              </a:rPr>
              <a:t>We use mediapipe holistic for  detect the key points.</a:t>
            </a:r>
            <a:endParaRPr b="1" sz="1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ld Standard TT"/>
              <a:buAutoNum type="arabicPeriod"/>
            </a:pPr>
            <a:r>
              <a:rPr b="1" lang="en" sz="1800">
                <a:latin typeface="Old Standard TT"/>
                <a:ea typeface="Old Standard TT"/>
                <a:cs typeface="Old Standard TT"/>
                <a:sym typeface="Old Standard TT"/>
              </a:rPr>
              <a:t>We extracted and stored the key point  as a numpy array.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5" name="Google Shape;21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4525" y="637200"/>
            <a:ext cx="2060975" cy="182884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9"/>
          <p:cNvSpPr txBox="1"/>
          <p:nvPr/>
        </p:nvSpPr>
        <p:spPr>
          <a:xfrm>
            <a:off x="4572000" y="2656075"/>
            <a:ext cx="20328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D0D0D"/>
                </a:solidFill>
              </a:rPr>
              <a:t>Figure a.  Hand Tracking by Mediapipe Library </a:t>
            </a:r>
            <a:endParaRPr b="1" sz="9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7" name="Google Shape;21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9875" y="637188"/>
            <a:ext cx="2060975" cy="18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9"/>
          <p:cNvSpPr txBox="1"/>
          <p:nvPr/>
        </p:nvSpPr>
        <p:spPr>
          <a:xfrm>
            <a:off x="6869875" y="2691200"/>
            <a:ext cx="21687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D0D0D"/>
                </a:solidFill>
              </a:rPr>
              <a:t>Figure 13. Key point Collection “HI “by using OpenCV and Mediapipe</a:t>
            </a:r>
            <a:endParaRPr b="1" sz="9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0"/>
          <p:cNvSpPr txBox="1"/>
          <p:nvPr>
            <p:ph type="title"/>
          </p:nvPr>
        </p:nvSpPr>
        <p:spPr>
          <a:xfrm>
            <a:off x="56225" y="500925"/>
            <a:ext cx="39621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Data Collection Procedure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40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We have collected 60 videos. Each videos has  60 frames.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From each frame mediapipe  detects the keypoint of the hand gestures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The key point are stored in numpy arrays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Then we have split the data  train and test to 80 :20 .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Classes of Collected Data</a:t>
            </a:r>
            <a:endParaRPr sz="2000"/>
          </a:p>
        </p:txBody>
      </p:sp>
      <p:sp>
        <p:nvSpPr>
          <p:cNvPr id="230" name="Google Shape;230;p41"/>
          <p:cNvSpPr txBox="1"/>
          <p:nvPr>
            <p:ph idx="1" type="body"/>
          </p:nvPr>
        </p:nvSpPr>
        <p:spPr>
          <a:xfrm>
            <a:off x="4419825" y="288100"/>
            <a:ext cx="4166400" cy="38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1.</a:t>
            </a:r>
            <a:r>
              <a:rPr b="1" lang="en"/>
              <a:t>Ami Balo Achi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2.Apnake Ki Bhabe Sahajjo Korte Pari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3.Apnar Name Ki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4.Apner ki Kichu Proyonjon Ache</a:t>
            </a:r>
            <a:br>
              <a:rPr b="1" lang="en"/>
            </a:br>
            <a:r>
              <a:rPr b="1" lang="en"/>
              <a:t> 5.Apni Dekhte Onek Sundor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6.Apni Kemon Achen'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7.Apni ki Kaj Koren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8. Hello, 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9.Koeta Baje.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10.Shubho Sokal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</a:t>
            </a:r>
            <a:endParaRPr/>
          </a:p>
        </p:txBody>
      </p:sp>
      <p:sp>
        <p:nvSpPr>
          <p:cNvPr id="236" name="Google Shape;236;p42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We have used “</a:t>
            </a:r>
            <a:r>
              <a:rPr b="1" lang="en" sz="1500"/>
              <a:t>Adam</a:t>
            </a:r>
            <a:r>
              <a:rPr lang="en" sz="1500"/>
              <a:t>” as a optimizer ,”</a:t>
            </a:r>
            <a:r>
              <a:rPr b="1" lang="en" sz="1500"/>
              <a:t>categorical_crossentropy</a:t>
            </a:r>
            <a:r>
              <a:rPr lang="en" sz="1500"/>
              <a:t>” as loss function and “</a:t>
            </a:r>
            <a:r>
              <a:rPr b="1" lang="en" sz="1500"/>
              <a:t>categorical_accuracy</a:t>
            </a:r>
            <a:r>
              <a:rPr lang="en" sz="1500"/>
              <a:t>” as  metrics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We have trained the model </a:t>
            </a:r>
            <a:r>
              <a:rPr b="1" lang="en" sz="1500"/>
              <a:t>232 </a:t>
            </a:r>
            <a:r>
              <a:rPr lang="en" sz="1500"/>
              <a:t>epochs and get the best Accuracy from </a:t>
            </a:r>
            <a:r>
              <a:rPr b="1" lang="en" sz="1500"/>
              <a:t>LSTM </a:t>
            </a:r>
            <a:r>
              <a:rPr lang="en" sz="1500"/>
              <a:t>model</a:t>
            </a:r>
            <a:endParaRPr sz="15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Model</a:t>
            </a:r>
            <a:endParaRPr/>
          </a:p>
        </p:txBody>
      </p:sp>
      <p:sp>
        <p:nvSpPr>
          <p:cNvPr id="242" name="Google Shape;242;p43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0603" y="337275"/>
            <a:ext cx="3066625" cy="37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3"/>
          <p:cNvSpPr txBox="1"/>
          <p:nvPr/>
        </p:nvSpPr>
        <p:spPr>
          <a:xfrm>
            <a:off x="4946750" y="4328400"/>
            <a:ext cx="326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Fig c. Fine Tuned LSTM model 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</a:t>
            </a:r>
            <a:endParaRPr/>
          </a:p>
        </p:txBody>
      </p:sp>
      <p:sp>
        <p:nvSpPr>
          <p:cNvPr id="122" name="Google Shape;122;p26"/>
          <p:cNvSpPr txBox="1"/>
          <p:nvPr>
            <p:ph idx="1" type="body"/>
          </p:nvPr>
        </p:nvSpPr>
        <p:spPr>
          <a:xfrm>
            <a:off x="4636875" y="386475"/>
            <a:ext cx="4166400" cy="41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Mohd. Istiaq Hossain Junaid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Udayan Shah Upal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Faisal Hossain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Abul Kashim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Rashedur M Rahman (Supervisor)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</a:t>
            </a:r>
            <a:endParaRPr/>
          </a:p>
        </p:txBody>
      </p:sp>
      <p:sp>
        <p:nvSpPr>
          <p:cNvPr id="250" name="Google Shape;250;p4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4575" y="404105"/>
            <a:ext cx="3304726" cy="2605726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4"/>
          <p:cNvSpPr txBox="1"/>
          <p:nvPr/>
        </p:nvSpPr>
        <p:spPr>
          <a:xfrm>
            <a:off x="4862425" y="3372775"/>
            <a:ext cx="286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Fig c.Detected Hello by the model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 Analysis</a:t>
            </a:r>
            <a:endParaRPr/>
          </a:p>
        </p:txBody>
      </p:sp>
      <p:sp>
        <p:nvSpPr>
          <p:cNvPr id="258" name="Google Shape;258;p45"/>
          <p:cNvSpPr txBox="1"/>
          <p:nvPr>
            <p:ph idx="1" type="body"/>
          </p:nvPr>
        </p:nvSpPr>
        <p:spPr>
          <a:xfrm>
            <a:off x="4623600" y="283100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Result of LSTM model: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59" name="Google Shape;259;p45"/>
          <p:cNvGraphicFramePr/>
          <p:nvPr/>
        </p:nvGraphicFramePr>
        <p:xfrm>
          <a:off x="4623600" y="982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{7595363E-C258-4B80-B4DF-7E96551FF725}</a:tableStyleId>
              </a:tblPr>
              <a:tblGrid>
                <a:gridCol w="1107100"/>
                <a:gridCol w="1107100"/>
                <a:gridCol w="1107100"/>
                <a:gridCol w="1107100"/>
              </a:tblGrid>
              <a:tr h="897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Training accuracy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Testing Accuracy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Training loss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Testing Loss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757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highlight>
                            <a:srgbClr val="FFFFFF"/>
                          </a:highlight>
                        </a:rPr>
                        <a:t>87.08%</a:t>
                      </a:r>
                      <a:endParaRPr b="1" sz="1050"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highlight>
                            <a:srgbClr val="FFFFFF"/>
                          </a:highlight>
                        </a:rPr>
                        <a:t>78.0%</a:t>
                      </a:r>
                      <a:endParaRPr b="1" sz="1050"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highlight>
                            <a:srgbClr val="FFFFFF"/>
                          </a:highlight>
                        </a:rPr>
                        <a:t>0.3718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highlight>
                            <a:srgbClr val="FFFFFF"/>
                          </a:highlight>
                        </a:rPr>
                        <a:t>0.66</a:t>
                      </a:r>
                      <a:endParaRPr b="1" sz="1050"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</a:t>
            </a:r>
            <a:endParaRPr/>
          </a:p>
        </p:txBody>
      </p:sp>
      <p:sp>
        <p:nvSpPr>
          <p:cNvPr id="265" name="Google Shape;265;p4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We want to make complete Solution for deaf and normal people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We want to deploy the Updated model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We want to increase the Datasets for High Usage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Topic Overview</a:t>
            </a:r>
            <a:endParaRPr/>
          </a:p>
        </p:txBody>
      </p:sp>
      <p:sp>
        <p:nvSpPr>
          <p:cNvPr id="128" name="Google Shape;128;p2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/>
              <a:t>Purpose of Shunao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/>
              <a:t>Features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/>
              <a:t>Android development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/>
              <a:t>Web development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/>
              <a:t>Research 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/>
              <a:t>Future development</a:t>
            </a:r>
            <a:endParaRPr b="1"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 Purpose of   Shunao </a:t>
            </a:r>
            <a:endParaRPr b="1" sz="2600"/>
          </a:p>
        </p:txBody>
      </p:sp>
      <p:sp>
        <p:nvSpPr>
          <p:cNvPr id="134" name="Google Shape;134;p28"/>
          <p:cNvSpPr txBox="1"/>
          <p:nvPr>
            <p:ph idx="1" type="body"/>
          </p:nvPr>
        </p:nvSpPr>
        <p:spPr>
          <a:xfrm>
            <a:off x="4644675" y="202625"/>
            <a:ext cx="4185000" cy="43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Learn about the deaf and hard of hearing, there are currently 1.5 billion speech and hearing impaired people in the world, and 13 million people in Bangladesh.</a:t>
            </a:r>
            <a:endParaRPr b="1" sz="15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AutoNum type="arabicPeriod"/>
            </a:pPr>
            <a:r>
              <a:rPr b="1" lang="en" sz="15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We are wanted to close the communication gap</a:t>
            </a:r>
            <a:endParaRPr b="1" sz="15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AutoNum type="arabicPeriod"/>
            </a:pPr>
            <a:r>
              <a:rPr b="1" lang="en" sz="15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Help the deaf children and their parents</a:t>
            </a:r>
            <a:endParaRPr b="1" sz="15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Architecture</a:t>
            </a:r>
            <a:r>
              <a:rPr lang="en" sz="2300"/>
              <a:t>  of Shunao</a:t>
            </a:r>
            <a:endParaRPr sz="2300"/>
          </a:p>
        </p:txBody>
      </p:sp>
      <p:sp>
        <p:nvSpPr>
          <p:cNvPr id="140" name="Google Shape;140;p29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1875" y="400750"/>
            <a:ext cx="4267377" cy="44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Shunao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30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en">
                <a:solidFill>
                  <a:schemeClr val="dk1"/>
                </a:solidFill>
              </a:rPr>
              <a:t>An Android Application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               i) English Sign Language Recognition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               ii) Bangla Sign Language Recognition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               iii)Dictionary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               iv)Bangla Sign Language Production</a:t>
            </a:r>
            <a:endParaRPr b="1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en">
                <a:solidFill>
                  <a:schemeClr val="dk1"/>
                </a:solidFill>
              </a:rPr>
              <a:t>A Web Application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              i)  </a:t>
            </a:r>
            <a:r>
              <a:rPr b="1"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Character wise ইশারাভাষা Detection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              ii)Bangla Sign </a:t>
            </a:r>
            <a:r>
              <a:rPr b="1" lang="en">
                <a:solidFill>
                  <a:schemeClr val="dk1"/>
                </a:solidFill>
              </a:rPr>
              <a:t>Language</a:t>
            </a:r>
            <a:r>
              <a:rPr b="1" lang="en">
                <a:solidFill>
                  <a:schemeClr val="dk1"/>
                </a:solidFill>
              </a:rPr>
              <a:t> Production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              iii)</a:t>
            </a:r>
            <a:r>
              <a:rPr b="1"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 time Bengali sign language detection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Android Development</a:t>
            </a:r>
            <a:endParaRPr sz="2500"/>
          </a:p>
        </p:txBody>
      </p:sp>
      <p:sp>
        <p:nvSpPr>
          <p:cNvPr id="153" name="Google Shape;153;p31"/>
          <p:cNvSpPr txBox="1"/>
          <p:nvPr>
            <p:ph idx="1" type="body"/>
          </p:nvPr>
        </p:nvSpPr>
        <p:spPr>
          <a:xfrm>
            <a:off x="4644675" y="187025"/>
            <a:ext cx="4231800" cy="48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S</a:t>
            </a:r>
            <a:r>
              <a:rPr b="1" lang="en" sz="1400"/>
              <a:t>tarting look of the App.</a:t>
            </a:r>
            <a:endParaRPr b="1" sz="14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9624" y="500925"/>
            <a:ext cx="2457225" cy="453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2"/>
          <p:cNvSpPr txBox="1"/>
          <p:nvPr>
            <p:ph type="title"/>
          </p:nvPr>
        </p:nvSpPr>
        <p:spPr>
          <a:xfrm>
            <a:off x="257125" y="865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User Interface of Android Application</a:t>
            </a:r>
            <a:endParaRPr b="1"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32"/>
          <p:cNvPicPr preferRelativeResize="0"/>
          <p:nvPr/>
        </p:nvPicPr>
        <p:blipFill rotWithShape="1">
          <a:blip r:embed="rId3">
            <a:alphaModFix/>
          </a:blip>
          <a:srcRect b="-10607" l="121123" r="-85486" t="30305"/>
          <a:stretch/>
        </p:blipFill>
        <p:spPr>
          <a:xfrm>
            <a:off x="7130746" y="1558625"/>
            <a:ext cx="1490351" cy="4130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050" y="738701"/>
            <a:ext cx="1764775" cy="4130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8663" y="690625"/>
            <a:ext cx="1863337" cy="4138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0450" y="615650"/>
            <a:ext cx="2005475" cy="437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14100" y="615650"/>
            <a:ext cx="2219400" cy="430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 </a:t>
            </a:r>
            <a:r>
              <a:rPr lang="en" sz="2500"/>
              <a:t>Development</a:t>
            </a:r>
            <a:endParaRPr/>
          </a:p>
        </p:txBody>
      </p:sp>
      <p:sp>
        <p:nvSpPr>
          <p:cNvPr id="170" name="Google Shape;170;p33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Starting look of the App.</a:t>
            </a:r>
            <a:endParaRPr b="1" sz="14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7625" y="1075075"/>
            <a:ext cx="3775700" cy="352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